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9" r:id="rId2"/>
    <p:sldId id="258" r:id="rId3"/>
    <p:sldId id="256"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58"/>
    <p:restoredTop sz="94673"/>
  </p:normalViewPr>
  <p:slideViewPr>
    <p:cSldViewPr snapToGrid="0">
      <p:cViewPr varScale="1">
        <p:scale>
          <a:sx n="81" d="100"/>
          <a:sy n="81" d="100"/>
        </p:scale>
        <p:origin x="65" y="269"/>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7C551-9F51-69B7-2E6D-97BB8CB055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1ADEDBF-F13E-899C-4377-A4C66B50AA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1BED645-7C79-D07A-0B45-0D87804EB880}"/>
              </a:ext>
            </a:extLst>
          </p:cNvPr>
          <p:cNvSpPr>
            <a:spLocks noGrp="1"/>
          </p:cNvSpPr>
          <p:nvPr>
            <p:ph type="dt" sz="half" idx="10"/>
          </p:nvPr>
        </p:nvSpPr>
        <p:spPr/>
        <p:txBody>
          <a:bodyPr/>
          <a:lstStyle/>
          <a:p>
            <a:fld id="{27FC98FA-A69A-014B-BF71-7D8BC92ED176}" type="datetimeFigureOut">
              <a:rPr lang="en-US" smtClean="0"/>
              <a:t>1/22/2026</a:t>
            </a:fld>
            <a:endParaRPr lang="en-US"/>
          </a:p>
        </p:txBody>
      </p:sp>
      <p:sp>
        <p:nvSpPr>
          <p:cNvPr id="5" name="Footer Placeholder 4">
            <a:extLst>
              <a:ext uri="{FF2B5EF4-FFF2-40B4-BE49-F238E27FC236}">
                <a16:creationId xmlns:a16="http://schemas.microsoft.com/office/drawing/2014/main" id="{CE038483-1E8B-29DB-2AB9-95F0A84C17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47AAF9-71A5-28B0-FBD0-F5E6876AE2DE}"/>
              </a:ext>
            </a:extLst>
          </p:cNvPr>
          <p:cNvSpPr>
            <a:spLocks noGrp="1"/>
          </p:cNvSpPr>
          <p:nvPr>
            <p:ph type="sldNum" sz="quarter" idx="12"/>
          </p:nvPr>
        </p:nvSpPr>
        <p:spPr/>
        <p:txBody>
          <a:bodyPr/>
          <a:lstStyle/>
          <a:p>
            <a:fld id="{18643275-C079-304C-909A-A299753FC006}" type="slidenum">
              <a:rPr lang="en-US" smtClean="0"/>
              <a:t>‹#›</a:t>
            </a:fld>
            <a:endParaRPr lang="en-US"/>
          </a:p>
        </p:txBody>
      </p:sp>
    </p:spTree>
    <p:extLst>
      <p:ext uri="{BB962C8B-B14F-4D97-AF65-F5344CB8AC3E}">
        <p14:creationId xmlns:p14="http://schemas.microsoft.com/office/powerpoint/2010/main" val="307492217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68027-E44E-C0A6-7AD5-9953D6BAE67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81848C6-0933-B4FE-9D85-B28D632F3E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459599-BFD9-8369-72F2-A0DA73B9ABEB}"/>
              </a:ext>
            </a:extLst>
          </p:cNvPr>
          <p:cNvSpPr>
            <a:spLocks noGrp="1"/>
          </p:cNvSpPr>
          <p:nvPr>
            <p:ph type="dt" sz="half" idx="10"/>
          </p:nvPr>
        </p:nvSpPr>
        <p:spPr/>
        <p:txBody>
          <a:bodyPr/>
          <a:lstStyle/>
          <a:p>
            <a:fld id="{27FC98FA-A69A-014B-BF71-7D8BC92ED176}" type="datetimeFigureOut">
              <a:rPr lang="en-US" smtClean="0"/>
              <a:t>1/22/2026</a:t>
            </a:fld>
            <a:endParaRPr lang="en-US"/>
          </a:p>
        </p:txBody>
      </p:sp>
      <p:sp>
        <p:nvSpPr>
          <p:cNvPr id="5" name="Footer Placeholder 4">
            <a:extLst>
              <a:ext uri="{FF2B5EF4-FFF2-40B4-BE49-F238E27FC236}">
                <a16:creationId xmlns:a16="http://schemas.microsoft.com/office/drawing/2014/main" id="{FCB4F064-33F7-3FE2-C900-B73C5AAB95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59BB93-4A0D-C503-2ED4-C216ADD02B22}"/>
              </a:ext>
            </a:extLst>
          </p:cNvPr>
          <p:cNvSpPr>
            <a:spLocks noGrp="1"/>
          </p:cNvSpPr>
          <p:nvPr>
            <p:ph type="sldNum" sz="quarter" idx="12"/>
          </p:nvPr>
        </p:nvSpPr>
        <p:spPr/>
        <p:txBody>
          <a:bodyPr/>
          <a:lstStyle/>
          <a:p>
            <a:fld id="{18643275-C079-304C-909A-A299753FC006}" type="slidenum">
              <a:rPr lang="en-US" smtClean="0"/>
              <a:t>‹#›</a:t>
            </a:fld>
            <a:endParaRPr lang="en-US"/>
          </a:p>
        </p:txBody>
      </p:sp>
    </p:spTree>
    <p:extLst>
      <p:ext uri="{BB962C8B-B14F-4D97-AF65-F5344CB8AC3E}">
        <p14:creationId xmlns:p14="http://schemas.microsoft.com/office/powerpoint/2010/main" val="208709570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9717C6-72CD-085F-8364-498D901853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D55AC2-789A-46B4-92BF-634EC2A5E5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933994-91C5-8975-9460-14C3737A2855}"/>
              </a:ext>
            </a:extLst>
          </p:cNvPr>
          <p:cNvSpPr>
            <a:spLocks noGrp="1"/>
          </p:cNvSpPr>
          <p:nvPr>
            <p:ph type="dt" sz="half" idx="10"/>
          </p:nvPr>
        </p:nvSpPr>
        <p:spPr/>
        <p:txBody>
          <a:bodyPr/>
          <a:lstStyle/>
          <a:p>
            <a:fld id="{27FC98FA-A69A-014B-BF71-7D8BC92ED176}" type="datetimeFigureOut">
              <a:rPr lang="en-US" smtClean="0"/>
              <a:t>1/22/2026</a:t>
            </a:fld>
            <a:endParaRPr lang="en-US"/>
          </a:p>
        </p:txBody>
      </p:sp>
      <p:sp>
        <p:nvSpPr>
          <p:cNvPr id="5" name="Footer Placeholder 4">
            <a:extLst>
              <a:ext uri="{FF2B5EF4-FFF2-40B4-BE49-F238E27FC236}">
                <a16:creationId xmlns:a16="http://schemas.microsoft.com/office/drawing/2014/main" id="{EB0D906D-19CA-F475-D560-41ACAA2DC9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8BF999-0D7B-0025-0FCD-774CD5CD32B1}"/>
              </a:ext>
            </a:extLst>
          </p:cNvPr>
          <p:cNvSpPr>
            <a:spLocks noGrp="1"/>
          </p:cNvSpPr>
          <p:nvPr>
            <p:ph type="sldNum" sz="quarter" idx="12"/>
          </p:nvPr>
        </p:nvSpPr>
        <p:spPr/>
        <p:txBody>
          <a:bodyPr/>
          <a:lstStyle/>
          <a:p>
            <a:fld id="{18643275-C079-304C-909A-A299753FC006}" type="slidenum">
              <a:rPr lang="en-US" smtClean="0"/>
              <a:t>‹#›</a:t>
            </a:fld>
            <a:endParaRPr lang="en-US"/>
          </a:p>
        </p:txBody>
      </p:sp>
    </p:spTree>
    <p:extLst>
      <p:ext uri="{BB962C8B-B14F-4D97-AF65-F5344CB8AC3E}">
        <p14:creationId xmlns:p14="http://schemas.microsoft.com/office/powerpoint/2010/main" val="381864251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E4686-98E1-F398-7CB4-F634ABA449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4E6A0C-206B-D708-D31F-94EB880673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976EE2-1D7B-C177-504E-8C8F728BFA07}"/>
              </a:ext>
            </a:extLst>
          </p:cNvPr>
          <p:cNvSpPr>
            <a:spLocks noGrp="1"/>
          </p:cNvSpPr>
          <p:nvPr>
            <p:ph type="dt" sz="half" idx="10"/>
          </p:nvPr>
        </p:nvSpPr>
        <p:spPr/>
        <p:txBody>
          <a:bodyPr/>
          <a:lstStyle/>
          <a:p>
            <a:fld id="{27FC98FA-A69A-014B-BF71-7D8BC92ED176}" type="datetimeFigureOut">
              <a:rPr lang="en-US" smtClean="0"/>
              <a:t>1/22/2026</a:t>
            </a:fld>
            <a:endParaRPr lang="en-US"/>
          </a:p>
        </p:txBody>
      </p:sp>
      <p:sp>
        <p:nvSpPr>
          <p:cNvPr id="5" name="Footer Placeholder 4">
            <a:extLst>
              <a:ext uri="{FF2B5EF4-FFF2-40B4-BE49-F238E27FC236}">
                <a16:creationId xmlns:a16="http://schemas.microsoft.com/office/drawing/2014/main" id="{B418DB77-4670-FDA7-3BD5-9D4C22387F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5EA4CE-3015-C6F7-D5C2-33D9393F801F}"/>
              </a:ext>
            </a:extLst>
          </p:cNvPr>
          <p:cNvSpPr>
            <a:spLocks noGrp="1"/>
          </p:cNvSpPr>
          <p:nvPr>
            <p:ph type="sldNum" sz="quarter" idx="12"/>
          </p:nvPr>
        </p:nvSpPr>
        <p:spPr/>
        <p:txBody>
          <a:bodyPr/>
          <a:lstStyle/>
          <a:p>
            <a:fld id="{18643275-C079-304C-909A-A299753FC006}" type="slidenum">
              <a:rPr lang="en-US" smtClean="0"/>
              <a:t>‹#›</a:t>
            </a:fld>
            <a:endParaRPr lang="en-US"/>
          </a:p>
        </p:txBody>
      </p:sp>
    </p:spTree>
    <p:extLst>
      <p:ext uri="{BB962C8B-B14F-4D97-AF65-F5344CB8AC3E}">
        <p14:creationId xmlns:p14="http://schemas.microsoft.com/office/powerpoint/2010/main" val="22282921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9052C-70FB-C0F5-1EAD-E4815521FF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6D6693-838C-1B38-F6B8-78822554255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8287ED-9E67-D5E5-69D6-B991B4E5573F}"/>
              </a:ext>
            </a:extLst>
          </p:cNvPr>
          <p:cNvSpPr>
            <a:spLocks noGrp="1"/>
          </p:cNvSpPr>
          <p:nvPr>
            <p:ph type="dt" sz="half" idx="10"/>
          </p:nvPr>
        </p:nvSpPr>
        <p:spPr/>
        <p:txBody>
          <a:bodyPr/>
          <a:lstStyle/>
          <a:p>
            <a:fld id="{27FC98FA-A69A-014B-BF71-7D8BC92ED176}" type="datetimeFigureOut">
              <a:rPr lang="en-US" smtClean="0"/>
              <a:t>1/22/2026</a:t>
            </a:fld>
            <a:endParaRPr lang="en-US"/>
          </a:p>
        </p:txBody>
      </p:sp>
      <p:sp>
        <p:nvSpPr>
          <p:cNvPr id="5" name="Footer Placeholder 4">
            <a:extLst>
              <a:ext uri="{FF2B5EF4-FFF2-40B4-BE49-F238E27FC236}">
                <a16:creationId xmlns:a16="http://schemas.microsoft.com/office/drawing/2014/main" id="{442974E2-199B-5398-E6F7-9547899B61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5EE8-11A8-2617-A216-843705358D1B}"/>
              </a:ext>
            </a:extLst>
          </p:cNvPr>
          <p:cNvSpPr>
            <a:spLocks noGrp="1"/>
          </p:cNvSpPr>
          <p:nvPr>
            <p:ph type="sldNum" sz="quarter" idx="12"/>
          </p:nvPr>
        </p:nvSpPr>
        <p:spPr/>
        <p:txBody>
          <a:bodyPr/>
          <a:lstStyle/>
          <a:p>
            <a:fld id="{18643275-C079-304C-909A-A299753FC006}" type="slidenum">
              <a:rPr lang="en-US" smtClean="0"/>
              <a:t>‹#›</a:t>
            </a:fld>
            <a:endParaRPr lang="en-US"/>
          </a:p>
        </p:txBody>
      </p:sp>
    </p:spTree>
    <p:extLst>
      <p:ext uri="{BB962C8B-B14F-4D97-AF65-F5344CB8AC3E}">
        <p14:creationId xmlns:p14="http://schemas.microsoft.com/office/powerpoint/2010/main" val="40843860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ECC1C-5B66-820D-44D7-7344F0BB61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FFE20C-DEAC-26BD-244C-F979871059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6F572B0-32EE-0D77-027A-48C63868E75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475AF22-49BB-10E9-1A88-59617A536224}"/>
              </a:ext>
            </a:extLst>
          </p:cNvPr>
          <p:cNvSpPr>
            <a:spLocks noGrp="1"/>
          </p:cNvSpPr>
          <p:nvPr>
            <p:ph type="dt" sz="half" idx="10"/>
          </p:nvPr>
        </p:nvSpPr>
        <p:spPr/>
        <p:txBody>
          <a:bodyPr/>
          <a:lstStyle/>
          <a:p>
            <a:fld id="{27FC98FA-A69A-014B-BF71-7D8BC92ED176}" type="datetimeFigureOut">
              <a:rPr lang="en-US" smtClean="0"/>
              <a:t>1/22/2026</a:t>
            </a:fld>
            <a:endParaRPr lang="en-US"/>
          </a:p>
        </p:txBody>
      </p:sp>
      <p:sp>
        <p:nvSpPr>
          <p:cNvPr id="6" name="Footer Placeholder 5">
            <a:extLst>
              <a:ext uri="{FF2B5EF4-FFF2-40B4-BE49-F238E27FC236}">
                <a16:creationId xmlns:a16="http://schemas.microsoft.com/office/drawing/2014/main" id="{F9AADE7F-C1B7-5C80-FF15-93815F83EA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CDB557-97D0-A63A-9EB3-A847F36E0A12}"/>
              </a:ext>
            </a:extLst>
          </p:cNvPr>
          <p:cNvSpPr>
            <a:spLocks noGrp="1"/>
          </p:cNvSpPr>
          <p:nvPr>
            <p:ph type="sldNum" sz="quarter" idx="12"/>
          </p:nvPr>
        </p:nvSpPr>
        <p:spPr/>
        <p:txBody>
          <a:bodyPr/>
          <a:lstStyle/>
          <a:p>
            <a:fld id="{18643275-C079-304C-909A-A299753FC006}" type="slidenum">
              <a:rPr lang="en-US" smtClean="0"/>
              <a:t>‹#›</a:t>
            </a:fld>
            <a:endParaRPr lang="en-US"/>
          </a:p>
        </p:txBody>
      </p:sp>
    </p:spTree>
    <p:extLst>
      <p:ext uri="{BB962C8B-B14F-4D97-AF65-F5344CB8AC3E}">
        <p14:creationId xmlns:p14="http://schemas.microsoft.com/office/powerpoint/2010/main" val="91901504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366C5-5C59-0FBD-11BC-F2DE3C53D20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0BB3F9-AD9C-858E-0C28-36E8C5EA76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64369B-1036-817F-35AF-9D00609308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71A9F4-F2EF-482A-9C07-CAFCC9CBAA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92931B-3229-FC0E-5189-35DE0343EC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FAF1F6-BBD4-C411-803C-9DE728460EAB}"/>
              </a:ext>
            </a:extLst>
          </p:cNvPr>
          <p:cNvSpPr>
            <a:spLocks noGrp="1"/>
          </p:cNvSpPr>
          <p:nvPr>
            <p:ph type="dt" sz="half" idx="10"/>
          </p:nvPr>
        </p:nvSpPr>
        <p:spPr/>
        <p:txBody>
          <a:bodyPr/>
          <a:lstStyle/>
          <a:p>
            <a:fld id="{27FC98FA-A69A-014B-BF71-7D8BC92ED176}" type="datetimeFigureOut">
              <a:rPr lang="en-US" smtClean="0"/>
              <a:t>1/22/2026</a:t>
            </a:fld>
            <a:endParaRPr lang="en-US"/>
          </a:p>
        </p:txBody>
      </p:sp>
      <p:sp>
        <p:nvSpPr>
          <p:cNvPr id="8" name="Footer Placeholder 7">
            <a:extLst>
              <a:ext uri="{FF2B5EF4-FFF2-40B4-BE49-F238E27FC236}">
                <a16:creationId xmlns:a16="http://schemas.microsoft.com/office/drawing/2014/main" id="{8A3C697B-3798-2882-7A70-69624D1BECE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85C635B-1BB1-2E33-F30C-B985AB6AD390}"/>
              </a:ext>
            </a:extLst>
          </p:cNvPr>
          <p:cNvSpPr>
            <a:spLocks noGrp="1"/>
          </p:cNvSpPr>
          <p:nvPr>
            <p:ph type="sldNum" sz="quarter" idx="12"/>
          </p:nvPr>
        </p:nvSpPr>
        <p:spPr/>
        <p:txBody>
          <a:bodyPr/>
          <a:lstStyle/>
          <a:p>
            <a:fld id="{18643275-C079-304C-909A-A299753FC006}" type="slidenum">
              <a:rPr lang="en-US" smtClean="0"/>
              <a:t>‹#›</a:t>
            </a:fld>
            <a:endParaRPr lang="en-US"/>
          </a:p>
        </p:txBody>
      </p:sp>
    </p:spTree>
    <p:extLst>
      <p:ext uri="{BB962C8B-B14F-4D97-AF65-F5344CB8AC3E}">
        <p14:creationId xmlns:p14="http://schemas.microsoft.com/office/powerpoint/2010/main" val="25571505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C600B-1464-6618-9D70-323968553F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0696538-6CB3-C712-8DBF-FA89FFC24621}"/>
              </a:ext>
            </a:extLst>
          </p:cNvPr>
          <p:cNvSpPr>
            <a:spLocks noGrp="1"/>
          </p:cNvSpPr>
          <p:nvPr>
            <p:ph type="dt" sz="half" idx="10"/>
          </p:nvPr>
        </p:nvSpPr>
        <p:spPr/>
        <p:txBody>
          <a:bodyPr/>
          <a:lstStyle/>
          <a:p>
            <a:fld id="{27FC98FA-A69A-014B-BF71-7D8BC92ED176}" type="datetimeFigureOut">
              <a:rPr lang="en-US" smtClean="0"/>
              <a:t>1/22/2026</a:t>
            </a:fld>
            <a:endParaRPr lang="en-US"/>
          </a:p>
        </p:txBody>
      </p:sp>
      <p:sp>
        <p:nvSpPr>
          <p:cNvPr id="4" name="Footer Placeholder 3">
            <a:extLst>
              <a:ext uri="{FF2B5EF4-FFF2-40B4-BE49-F238E27FC236}">
                <a16:creationId xmlns:a16="http://schemas.microsoft.com/office/drawing/2014/main" id="{077B55E5-B726-4480-E0C5-717121FB55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AA60BBF-19F2-3F62-D16F-A68698015EB7}"/>
              </a:ext>
            </a:extLst>
          </p:cNvPr>
          <p:cNvSpPr>
            <a:spLocks noGrp="1"/>
          </p:cNvSpPr>
          <p:nvPr>
            <p:ph type="sldNum" sz="quarter" idx="12"/>
          </p:nvPr>
        </p:nvSpPr>
        <p:spPr/>
        <p:txBody>
          <a:bodyPr/>
          <a:lstStyle/>
          <a:p>
            <a:fld id="{18643275-C079-304C-909A-A299753FC006}" type="slidenum">
              <a:rPr lang="en-US" smtClean="0"/>
              <a:t>‹#›</a:t>
            </a:fld>
            <a:endParaRPr lang="en-US"/>
          </a:p>
        </p:txBody>
      </p:sp>
    </p:spTree>
    <p:extLst>
      <p:ext uri="{BB962C8B-B14F-4D97-AF65-F5344CB8AC3E}">
        <p14:creationId xmlns:p14="http://schemas.microsoft.com/office/powerpoint/2010/main" val="24101340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7B51BB-F706-7FE3-A18D-14077AF41E27}"/>
              </a:ext>
            </a:extLst>
          </p:cNvPr>
          <p:cNvSpPr>
            <a:spLocks noGrp="1"/>
          </p:cNvSpPr>
          <p:nvPr>
            <p:ph type="dt" sz="half" idx="10"/>
          </p:nvPr>
        </p:nvSpPr>
        <p:spPr/>
        <p:txBody>
          <a:bodyPr/>
          <a:lstStyle/>
          <a:p>
            <a:fld id="{27FC98FA-A69A-014B-BF71-7D8BC92ED176}" type="datetimeFigureOut">
              <a:rPr lang="en-US" smtClean="0"/>
              <a:t>1/22/2026</a:t>
            </a:fld>
            <a:endParaRPr lang="en-US"/>
          </a:p>
        </p:txBody>
      </p:sp>
      <p:sp>
        <p:nvSpPr>
          <p:cNvPr id="3" name="Footer Placeholder 2">
            <a:extLst>
              <a:ext uri="{FF2B5EF4-FFF2-40B4-BE49-F238E27FC236}">
                <a16:creationId xmlns:a16="http://schemas.microsoft.com/office/drawing/2014/main" id="{7F047E0A-B959-115C-E664-932BF09176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D208552-F8C6-3F27-E372-41AB8F88B842}"/>
              </a:ext>
            </a:extLst>
          </p:cNvPr>
          <p:cNvSpPr>
            <a:spLocks noGrp="1"/>
          </p:cNvSpPr>
          <p:nvPr>
            <p:ph type="sldNum" sz="quarter" idx="12"/>
          </p:nvPr>
        </p:nvSpPr>
        <p:spPr/>
        <p:txBody>
          <a:bodyPr/>
          <a:lstStyle/>
          <a:p>
            <a:fld id="{18643275-C079-304C-909A-A299753FC006}" type="slidenum">
              <a:rPr lang="en-US" smtClean="0"/>
              <a:t>‹#›</a:t>
            </a:fld>
            <a:endParaRPr lang="en-US"/>
          </a:p>
        </p:txBody>
      </p:sp>
    </p:spTree>
    <p:extLst>
      <p:ext uri="{BB962C8B-B14F-4D97-AF65-F5344CB8AC3E}">
        <p14:creationId xmlns:p14="http://schemas.microsoft.com/office/powerpoint/2010/main" val="15239723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21960-F1A1-2A0A-DAF4-4C01F35040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EBBC36E-0E2A-F98E-431C-98D6B2374C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A648793-F671-82CA-B79C-AF3483940E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61A316-E8CD-DB6C-D57C-30B8559D400F}"/>
              </a:ext>
            </a:extLst>
          </p:cNvPr>
          <p:cNvSpPr>
            <a:spLocks noGrp="1"/>
          </p:cNvSpPr>
          <p:nvPr>
            <p:ph type="dt" sz="half" idx="10"/>
          </p:nvPr>
        </p:nvSpPr>
        <p:spPr/>
        <p:txBody>
          <a:bodyPr/>
          <a:lstStyle/>
          <a:p>
            <a:fld id="{27FC98FA-A69A-014B-BF71-7D8BC92ED176}" type="datetimeFigureOut">
              <a:rPr lang="en-US" smtClean="0"/>
              <a:t>1/22/2026</a:t>
            </a:fld>
            <a:endParaRPr lang="en-US"/>
          </a:p>
        </p:txBody>
      </p:sp>
      <p:sp>
        <p:nvSpPr>
          <p:cNvPr id="6" name="Footer Placeholder 5">
            <a:extLst>
              <a:ext uri="{FF2B5EF4-FFF2-40B4-BE49-F238E27FC236}">
                <a16:creationId xmlns:a16="http://schemas.microsoft.com/office/drawing/2014/main" id="{AB8C7DAD-564C-6686-4F72-278C9372C5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6E497D-9FDB-B7E3-D29C-783AE991F2A2}"/>
              </a:ext>
            </a:extLst>
          </p:cNvPr>
          <p:cNvSpPr>
            <a:spLocks noGrp="1"/>
          </p:cNvSpPr>
          <p:nvPr>
            <p:ph type="sldNum" sz="quarter" idx="12"/>
          </p:nvPr>
        </p:nvSpPr>
        <p:spPr/>
        <p:txBody>
          <a:bodyPr/>
          <a:lstStyle/>
          <a:p>
            <a:fld id="{18643275-C079-304C-909A-A299753FC006}" type="slidenum">
              <a:rPr lang="en-US" smtClean="0"/>
              <a:t>‹#›</a:t>
            </a:fld>
            <a:endParaRPr lang="en-US"/>
          </a:p>
        </p:txBody>
      </p:sp>
    </p:spTree>
    <p:extLst>
      <p:ext uri="{BB962C8B-B14F-4D97-AF65-F5344CB8AC3E}">
        <p14:creationId xmlns:p14="http://schemas.microsoft.com/office/powerpoint/2010/main" val="185908121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DBB56-F703-0DD3-153D-75BB752ECB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8E11E0E-513F-1E04-C9C5-E5FD1E92B6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D1A114-0282-01AA-1D07-2FD40DECE0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5DE227-DC65-4144-F7D7-F3B34EAE6BCC}"/>
              </a:ext>
            </a:extLst>
          </p:cNvPr>
          <p:cNvSpPr>
            <a:spLocks noGrp="1"/>
          </p:cNvSpPr>
          <p:nvPr>
            <p:ph type="dt" sz="half" idx="10"/>
          </p:nvPr>
        </p:nvSpPr>
        <p:spPr/>
        <p:txBody>
          <a:bodyPr/>
          <a:lstStyle/>
          <a:p>
            <a:fld id="{27FC98FA-A69A-014B-BF71-7D8BC92ED176}" type="datetimeFigureOut">
              <a:rPr lang="en-US" smtClean="0"/>
              <a:t>1/22/2026</a:t>
            </a:fld>
            <a:endParaRPr lang="en-US"/>
          </a:p>
        </p:txBody>
      </p:sp>
      <p:sp>
        <p:nvSpPr>
          <p:cNvPr id="6" name="Footer Placeholder 5">
            <a:extLst>
              <a:ext uri="{FF2B5EF4-FFF2-40B4-BE49-F238E27FC236}">
                <a16:creationId xmlns:a16="http://schemas.microsoft.com/office/drawing/2014/main" id="{DE72BF7F-DAA5-3EE9-80AE-2334241D8E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D9B6F2-E439-7412-F5BE-109B2344F304}"/>
              </a:ext>
            </a:extLst>
          </p:cNvPr>
          <p:cNvSpPr>
            <a:spLocks noGrp="1"/>
          </p:cNvSpPr>
          <p:nvPr>
            <p:ph type="sldNum" sz="quarter" idx="12"/>
          </p:nvPr>
        </p:nvSpPr>
        <p:spPr/>
        <p:txBody>
          <a:bodyPr/>
          <a:lstStyle/>
          <a:p>
            <a:fld id="{18643275-C079-304C-909A-A299753FC006}" type="slidenum">
              <a:rPr lang="en-US" smtClean="0"/>
              <a:t>‹#›</a:t>
            </a:fld>
            <a:endParaRPr lang="en-US"/>
          </a:p>
        </p:txBody>
      </p:sp>
    </p:spTree>
    <p:extLst>
      <p:ext uri="{BB962C8B-B14F-4D97-AF65-F5344CB8AC3E}">
        <p14:creationId xmlns:p14="http://schemas.microsoft.com/office/powerpoint/2010/main" val="347991739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715AE6-1B45-A187-4E18-2C54BA327D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B1AD0F6-D782-5345-293A-30398EBA76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9B0479-F698-1A07-91C4-7A80099E48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7FC98FA-A69A-014B-BF71-7D8BC92ED176}" type="datetimeFigureOut">
              <a:rPr lang="en-US" smtClean="0"/>
              <a:t>1/22/2026</a:t>
            </a:fld>
            <a:endParaRPr lang="en-US"/>
          </a:p>
        </p:txBody>
      </p:sp>
      <p:sp>
        <p:nvSpPr>
          <p:cNvPr id="5" name="Footer Placeholder 4">
            <a:extLst>
              <a:ext uri="{FF2B5EF4-FFF2-40B4-BE49-F238E27FC236}">
                <a16:creationId xmlns:a16="http://schemas.microsoft.com/office/drawing/2014/main" id="{8C869096-72DC-2ADD-2AD6-5830772B2C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A684E47-A7D2-0F07-EC43-6419D18A5E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8643275-C079-304C-909A-A299753FC006}" type="slidenum">
              <a:rPr lang="en-US" smtClean="0"/>
              <a:t>‹#›</a:t>
            </a:fld>
            <a:endParaRPr lang="en-US"/>
          </a:p>
        </p:txBody>
      </p:sp>
    </p:spTree>
    <p:extLst>
      <p:ext uri="{BB962C8B-B14F-4D97-AF65-F5344CB8AC3E}">
        <p14:creationId xmlns:p14="http://schemas.microsoft.com/office/powerpoint/2010/main" val="1514663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1FB66E3-B4C4-9DC0-F12F-C69AE0B5FACC}"/>
              </a:ext>
            </a:extLst>
          </p:cNvPr>
          <p:cNvSpPr txBox="1"/>
          <p:nvPr/>
        </p:nvSpPr>
        <p:spPr>
          <a:xfrm>
            <a:off x="288176" y="239882"/>
            <a:ext cx="11557461" cy="6247864"/>
          </a:xfrm>
          <a:prstGeom prst="rect">
            <a:avLst/>
          </a:prstGeom>
          <a:noFill/>
        </p:spPr>
        <p:txBody>
          <a:bodyPr wrap="square">
            <a:spAutoFit/>
          </a:bodyPr>
          <a:lstStyle/>
          <a:p>
            <a:r>
              <a:rPr lang="en-US" sz="6000" dirty="0">
                <a:latin typeface="+mn-lt"/>
                <a:cs typeface="Al Bayan Plain" pitchFamily="2" charset="-78"/>
              </a:rPr>
              <a:t>Protecting the Taxpayer</a:t>
            </a:r>
          </a:p>
          <a:p>
            <a:endParaRPr lang="en-US" sz="4000" b="1" dirty="0">
              <a:cs typeface="Al Bayan Plain" pitchFamily="2" charset="-78"/>
            </a:endParaRPr>
          </a:p>
          <a:p>
            <a:r>
              <a:rPr lang="en-US" sz="4000" b="1" dirty="0">
                <a:cs typeface="Al Bayan Plain" pitchFamily="2" charset="-78"/>
              </a:rPr>
              <a:t>New Hampshire thrives when state funding fairly supports local communities.</a:t>
            </a:r>
          </a:p>
          <a:p>
            <a:endParaRPr lang="en-US" sz="4000" dirty="0">
              <a:cs typeface="Al Bayan Plain" pitchFamily="2" charset="-78"/>
            </a:endParaRPr>
          </a:p>
          <a:p>
            <a:r>
              <a:rPr lang="en-US" sz="3600" dirty="0">
                <a:cs typeface="Al Bayan Plain" pitchFamily="2" charset="-78"/>
              </a:rPr>
              <a:t>This warrant article supports requiring the NH Legislature to protect local taxpayers by adequately funding essential services and preventing policies that shift costs onto local taxpayers.																		</a:t>
            </a:r>
            <a:endParaRPr lang="en-US" sz="3600" b="1" dirty="0"/>
          </a:p>
        </p:txBody>
      </p:sp>
    </p:spTree>
    <p:extLst>
      <p:ext uri="{BB962C8B-B14F-4D97-AF65-F5344CB8AC3E}">
        <p14:creationId xmlns:p14="http://schemas.microsoft.com/office/powerpoint/2010/main" val="200120236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B91408-9F15-C3C2-14B1-8B4013FC01D3}"/>
              </a:ext>
            </a:extLst>
          </p:cNvPr>
          <p:cNvSpPr txBox="1"/>
          <p:nvPr/>
        </p:nvSpPr>
        <p:spPr>
          <a:xfrm>
            <a:off x="286791" y="236915"/>
            <a:ext cx="11600410" cy="6284421"/>
          </a:xfrm>
          <a:prstGeom prst="rect">
            <a:avLst/>
          </a:prstGeom>
          <a:noFill/>
        </p:spPr>
        <p:txBody>
          <a:bodyPr wrap="square">
            <a:spAutoFit/>
          </a:bodyPr>
          <a:lstStyle/>
          <a:p>
            <a:r>
              <a:rPr lang="en-US" sz="6000" dirty="0">
                <a:cs typeface="Al Bayan Plain" pitchFamily="2" charset="-78"/>
              </a:rPr>
              <a:t>Protecting the Taxpayer</a:t>
            </a:r>
          </a:p>
          <a:p>
            <a:endParaRPr lang="en-US" sz="1600" b="1" dirty="0">
              <a:cs typeface="Al Bayan Plain" pitchFamily="2" charset="-78"/>
            </a:endParaRPr>
          </a:p>
          <a:p>
            <a:r>
              <a:rPr lang="en-US" sz="4000" b="1" dirty="0">
                <a:cs typeface="Al Bayan Plain" pitchFamily="2" charset="-78"/>
              </a:rPr>
              <a:t>The Question Before Voters</a:t>
            </a:r>
            <a:br>
              <a:rPr lang="en-US" sz="1600" b="1" dirty="0">
                <a:cs typeface="Al Bayan Plain" pitchFamily="2" charset="-78"/>
              </a:rPr>
            </a:br>
            <a:br>
              <a:rPr lang="en-US" sz="1600" b="1" dirty="0">
                <a:cs typeface="Al Bayan Plain" pitchFamily="2" charset="-78"/>
              </a:rPr>
            </a:br>
            <a:r>
              <a:rPr lang="en-US" sz="1600" b="1" dirty="0">
                <a:cs typeface="Al Bayan Plain" pitchFamily="2" charset="-78"/>
              </a:rPr>
              <a:t>	</a:t>
            </a:r>
            <a:r>
              <a:rPr lang="en-US" sz="3200" i="1" dirty="0">
                <a:cs typeface="Al Bayan Plain" pitchFamily="2" charset="-78"/>
              </a:rPr>
              <a:t>To see if the town will vote to call on the NH Legislature to protect local taxpayers by ensuring adequate state revenues for essential services and by avoiding policies that shift costs onto local property taxpayers.</a:t>
            </a:r>
            <a:endParaRPr lang="en-US" sz="3200" dirty="0">
              <a:cs typeface="Al Bayan Plain" pitchFamily="2" charset="-78"/>
            </a:endParaRPr>
          </a:p>
          <a:p>
            <a:r>
              <a:rPr lang="en-US" sz="3600" dirty="0">
                <a:cs typeface="Al Bayan Plain" pitchFamily="2" charset="-78"/>
              </a:rPr>
              <a:t>	</a:t>
            </a:r>
          </a:p>
          <a:p>
            <a:r>
              <a:rPr lang="en-US" sz="3600" b="1" dirty="0">
                <a:cs typeface="Al Bayan Plain" pitchFamily="2" charset="-78"/>
              </a:rPr>
              <a:t>This article gives voters a direct voice in asking Concord to stop cost-shifting and restore responsible budgeting.							</a:t>
            </a:r>
          </a:p>
        </p:txBody>
      </p:sp>
    </p:spTree>
    <p:extLst>
      <p:ext uri="{BB962C8B-B14F-4D97-AF65-F5344CB8AC3E}">
        <p14:creationId xmlns:p14="http://schemas.microsoft.com/office/powerpoint/2010/main" val="46064926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2DCA92-DDBD-145B-C42F-3D59C7F5CCF0}"/>
              </a:ext>
            </a:extLst>
          </p:cNvPr>
          <p:cNvSpPr>
            <a:spLocks noGrp="1"/>
          </p:cNvSpPr>
          <p:nvPr>
            <p:ph type="title" idx="4294967295"/>
          </p:nvPr>
        </p:nvSpPr>
        <p:spPr>
          <a:xfrm>
            <a:off x="285405" y="182887"/>
            <a:ext cx="11579629" cy="6168045"/>
          </a:xfrm>
        </p:spPr>
        <p:txBody>
          <a:bodyPr>
            <a:normAutofit fontScale="90000"/>
          </a:bodyPr>
          <a:lstStyle/>
          <a:p>
            <a:pPr>
              <a:lnSpc>
                <a:spcPct val="100000"/>
              </a:lnSpc>
            </a:pPr>
            <a:r>
              <a:rPr lang="en-US" sz="6700" dirty="0">
                <a:latin typeface="+mn-lt"/>
                <a:cs typeface="Al Bayan Plain" pitchFamily="2" charset="-78"/>
              </a:rPr>
              <a:t>Protecting the Taxpayer</a:t>
            </a:r>
            <a:br>
              <a:rPr lang="en-US" sz="5400" dirty="0">
                <a:latin typeface="+mn-lt"/>
                <a:cs typeface="Al Bayan Plain" pitchFamily="2" charset="-78"/>
              </a:rPr>
            </a:br>
            <a:br>
              <a:rPr lang="en-US" sz="5400" dirty="0">
                <a:latin typeface="+mn-lt"/>
                <a:cs typeface="Al Bayan Plain" pitchFamily="2" charset="-78"/>
              </a:rPr>
            </a:br>
            <a:r>
              <a:rPr lang="en-US" sz="3600" b="1" dirty="0">
                <a:latin typeface="+mn-lt"/>
                <a:cs typeface="Al Bayan Plain" pitchFamily="2" charset="-78"/>
              </a:rPr>
              <a:t>Why this Matters Now</a:t>
            </a:r>
            <a:br>
              <a:rPr lang="en-US" sz="3200" b="1" dirty="0">
                <a:latin typeface="+mn-lt"/>
                <a:cs typeface="Al Bayan Plain" pitchFamily="2" charset="-78"/>
              </a:rPr>
            </a:br>
            <a:r>
              <a:rPr lang="en-US" sz="2800" b="1" dirty="0">
                <a:latin typeface="+mn-lt"/>
                <a:cs typeface="Al Bayan Plain" pitchFamily="2" charset="-78"/>
              </a:rPr>
              <a:t>Recent state budgets have reduced or eliminated key revenue sources. </a:t>
            </a:r>
            <a:r>
              <a:rPr lang="en-US" sz="2800" dirty="0">
                <a:latin typeface="+mn-lt"/>
                <a:cs typeface="Al Bayan Plain" pitchFamily="2" charset="-78"/>
              </a:rPr>
              <a:t>As a result, towns and counties have been forced to raise property taxes to maintain:</a:t>
            </a:r>
            <a:br>
              <a:rPr lang="en-US" sz="2800" dirty="0">
                <a:latin typeface="+mn-lt"/>
                <a:cs typeface="Al Bayan Plain" pitchFamily="2" charset="-78"/>
              </a:rPr>
            </a:br>
            <a:r>
              <a:rPr lang="en-US" sz="2800" dirty="0">
                <a:latin typeface="+mn-lt"/>
                <a:cs typeface="Al Bayan Plain" pitchFamily="2" charset="-78"/>
              </a:rPr>
              <a:t>	~ Mandated Public Education</a:t>
            </a:r>
            <a:br>
              <a:rPr lang="en-US" sz="2800" dirty="0">
                <a:latin typeface="+mn-lt"/>
                <a:cs typeface="Al Bayan Plain" pitchFamily="2" charset="-78"/>
              </a:rPr>
            </a:br>
            <a:r>
              <a:rPr lang="en-US" sz="2800" dirty="0">
                <a:latin typeface="+mn-lt"/>
                <a:cs typeface="Al Bayan Plain" pitchFamily="2" charset="-78"/>
              </a:rPr>
              <a:t>	~ Healthcare and county nursing homes</a:t>
            </a:r>
            <a:br>
              <a:rPr lang="en-US" sz="2800" dirty="0">
                <a:latin typeface="+mn-lt"/>
                <a:cs typeface="Al Bayan Plain" pitchFamily="2" charset="-78"/>
              </a:rPr>
            </a:br>
            <a:r>
              <a:rPr lang="en-US" sz="2800" dirty="0">
                <a:latin typeface="+mn-lt"/>
                <a:cs typeface="Al Bayan Plain" pitchFamily="2" charset="-78"/>
              </a:rPr>
              <a:t>	~ Public Safety</a:t>
            </a:r>
            <a:br>
              <a:rPr lang="en-US" sz="2800" dirty="0">
                <a:latin typeface="+mn-lt"/>
                <a:cs typeface="Al Bayan Plain" pitchFamily="2" charset="-78"/>
              </a:rPr>
            </a:br>
            <a:r>
              <a:rPr lang="en-US" sz="2800" dirty="0">
                <a:latin typeface="+mn-lt"/>
                <a:cs typeface="Al Bayan Plain" pitchFamily="2" charset="-78"/>
              </a:rPr>
              <a:t>	~ Roads and infrastructure</a:t>
            </a:r>
            <a:br>
              <a:rPr lang="en-US" sz="2800" dirty="0">
                <a:latin typeface="+mn-lt"/>
                <a:cs typeface="Al Bayan Plain" pitchFamily="2" charset="-78"/>
              </a:rPr>
            </a:br>
            <a:r>
              <a:rPr lang="en-US" sz="2800" dirty="0">
                <a:latin typeface="+mn-lt"/>
                <a:cs typeface="Al Bayan Plain" pitchFamily="2" charset="-78"/>
              </a:rPr>
              <a:t>These state-level decisions place heavier burdens on working families, strain local budgets, limit flexibility, and undermine long-term community prosperity.							</a:t>
            </a:r>
            <a:br>
              <a:rPr lang="en-US" sz="2800" b="1" dirty="0">
                <a:latin typeface="Candara" panose="020E0502030303020204" pitchFamily="34" charset="0"/>
                <a:cs typeface="Al Bayan Plain" pitchFamily="2" charset="-78"/>
              </a:rPr>
            </a:br>
            <a:endParaRPr lang="en-US" sz="2800" dirty="0">
              <a:latin typeface="Candara" panose="020E0502030303020204" pitchFamily="34" charset="0"/>
              <a:cs typeface="Al Bayan Plain" pitchFamily="2" charset="-78"/>
            </a:endParaRPr>
          </a:p>
        </p:txBody>
      </p:sp>
    </p:spTree>
    <p:extLst>
      <p:ext uri="{BB962C8B-B14F-4D97-AF65-F5344CB8AC3E}">
        <p14:creationId xmlns:p14="http://schemas.microsoft.com/office/powerpoint/2010/main" val="94438133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4AEFA6-AD22-DD8A-FD47-B9EB61738D4C}"/>
              </a:ext>
            </a:extLst>
          </p:cNvPr>
          <p:cNvSpPr txBox="1"/>
          <p:nvPr/>
        </p:nvSpPr>
        <p:spPr>
          <a:xfrm>
            <a:off x="286788" y="241066"/>
            <a:ext cx="11479877" cy="6063198"/>
          </a:xfrm>
          <a:prstGeom prst="rect">
            <a:avLst/>
          </a:prstGeom>
          <a:noFill/>
        </p:spPr>
        <p:txBody>
          <a:bodyPr wrap="square">
            <a:spAutoFit/>
          </a:bodyPr>
          <a:lstStyle/>
          <a:p>
            <a:r>
              <a:rPr lang="en-US" sz="6000" dirty="0">
                <a:cs typeface="Al Bayan Plain" pitchFamily="2" charset="-78"/>
              </a:rPr>
              <a:t>Protecting the Taxpayer</a:t>
            </a:r>
          </a:p>
          <a:p>
            <a:r>
              <a:rPr lang="en-US" sz="3600" b="1" dirty="0">
                <a:cs typeface="Al Bayan Plain" pitchFamily="2" charset="-78"/>
              </a:rPr>
              <a:t>What a YES vote Accomplishes… </a:t>
            </a:r>
            <a:r>
              <a:rPr lang="en-US" sz="3200" dirty="0">
                <a:cs typeface="Al Bayan Plain" pitchFamily="2" charset="-78"/>
              </a:rPr>
              <a:t>Voting</a:t>
            </a:r>
            <a:r>
              <a:rPr lang="en-US" sz="3200" b="1" dirty="0">
                <a:cs typeface="Al Bayan Plain" pitchFamily="2" charset="-78"/>
              </a:rPr>
              <a:t> YES </a:t>
            </a:r>
            <a:r>
              <a:rPr lang="en-US" sz="3200" dirty="0">
                <a:cs typeface="Al Bayan Plain" pitchFamily="2" charset="-78"/>
              </a:rPr>
              <a:t>urges the Legislature to:</a:t>
            </a:r>
          </a:p>
          <a:p>
            <a:endParaRPr lang="en-US" sz="3200" dirty="0">
              <a:cs typeface="Al Bayan Plain" pitchFamily="2" charset="-78"/>
            </a:endParaRPr>
          </a:p>
          <a:p>
            <a:r>
              <a:rPr lang="en-US" sz="3200" dirty="0">
                <a:cs typeface="Al Bayan Plain" pitchFamily="2" charset="-78"/>
              </a:rPr>
              <a:t>~ Stop shifting state costs onto local property taxpayers</a:t>
            </a:r>
          </a:p>
          <a:p>
            <a:r>
              <a:rPr lang="en-US" sz="3200" dirty="0">
                <a:cs typeface="Al Bayan Plain" pitchFamily="2" charset="-78"/>
              </a:rPr>
              <a:t>~ Ensure the state pays its fair share for essential services</a:t>
            </a:r>
          </a:p>
          <a:p>
            <a:r>
              <a:rPr lang="en-US" sz="3200" dirty="0">
                <a:cs typeface="Al Bayan Plain" pitchFamily="2" charset="-78"/>
              </a:rPr>
              <a:t>~ Restore municipal revenue sharing</a:t>
            </a:r>
          </a:p>
          <a:p>
            <a:r>
              <a:rPr lang="en-US" sz="3200" dirty="0">
                <a:cs typeface="Al Bayan Plain" pitchFamily="2" charset="-78"/>
              </a:rPr>
              <a:t>~ Strengthens the economic stability of Rindge.</a:t>
            </a:r>
          </a:p>
          <a:p>
            <a:endParaRPr lang="en-US" sz="3200" dirty="0">
              <a:cs typeface="Al Bayan Plain" pitchFamily="2" charset="-78"/>
            </a:endParaRPr>
          </a:p>
          <a:p>
            <a:r>
              <a:rPr lang="en-US" sz="3200" b="1" dirty="0">
                <a:cs typeface="Al Bayan Plain" pitchFamily="2" charset="-78"/>
              </a:rPr>
              <a:t>YES</a:t>
            </a:r>
            <a:r>
              <a:rPr lang="en-US" sz="3200" dirty="0">
                <a:cs typeface="Al Bayan Plain" pitchFamily="2" charset="-78"/>
              </a:rPr>
              <a:t> is a vote protect local taxpayers and support stronger, more resilient communities.   </a:t>
            </a:r>
            <a:r>
              <a:rPr lang="en-US" sz="3200" b="1" dirty="0">
                <a:cs typeface="Al Bayan Plain" pitchFamily="2" charset="-78"/>
              </a:rPr>
              <a:t>Thank you!</a:t>
            </a:r>
            <a:r>
              <a:rPr lang="en-US" sz="3200" dirty="0">
                <a:cs typeface="Al Bayan Plain" pitchFamily="2" charset="-78"/>
              </a:rPr>
              <a:t>	</a:t>
            </a:r>
            <a:r>
              <a:rPr lang="en-US" sz="3600" dirty="0">
                <a:cs typeface="Al Bayan Plain" pitchFamily="2" charset="-78"/>
              </a:rPr>
              <a:t>	</a:t>
            </a:r>
            <a:r>
              <a:rPr lang="en-US" sz="3600" b="1" dirty="0">
                <a:cs typeface="Al Bayan Plain" pitchFamily="2" charset="-78"/>
              </a:rPr>
              <a:t>   			</a:t>
            </a:r>
            <a:endParaRPr lang="en-US" sz="3600" dirty="0"/>
          </a:p>
        </p:txBody>
      </p:sp>
    </p:spTree>
    <p:extLst>
      <p:ext uri="{BB962C8B-B14F-4D97-AF65-F5344CB8AC3E}">
        <p14:creationId xmlns:p14="http://schemas.microsoft.com/office/powerpoint/2010/main" val="99425383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1731</TotalTime>
  <Words>300</Words>
  <Application>Microsoft Office PowerPoint</Application>
  <PresentationFormat>Widescreen</PresentationFormat>
  <Paragraphs>20</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Al Bayan Plain</vt:lpstr>
      <vt:lpstr>Aptos</vt:lpstr>
      <vt:lpstr>Aptos Display</vt:lpstr>
      <vt:lpstr>Arial</vt:lpstr>
      <vt:lpstr>Candara</vt:lpstr>
      <vt:lpstr>Office Theme</vt:lpstr>
      <vt:lpstr>PowerPoint Presentation</vt:lpstr>
      <vt:lpstr>PowerPoint Presentation</vt:lpstr>
      <vt:lpstr>Protecting the Taxpayer  Why this Matters Now Recent state budgets have reduced or eliminated key revenue sources. As a result, towns and counties have been forced to raise property taxes to maintain:  ~ Mandated Public Education  ~ Healthcare and county nursing homes  ~ Public Safety  ~ Roads and infrastructure These state-level decisions place heavier burdens on working families, strain local budgets, limit flexibility, and undermine long-term community prosperity.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Nancy Bonell</dc:creator>
  <cp:lastModifiedBy>Daniel Bissex</cp:lastModifiedBy>
  <cp:revision>14</cp:revision>
  <dcterms:created xsi:type="dcterms:W3CDTF">2026-01-16T22:00:06Z</dcterms:created>
  <dcterms:modified xsi:type="dcterms:W3CDTF">2026-01-23T15:10:29Z</dcterms:modified>
</cp:coreProperties>
</file>